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4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6"/>
  </p:notesMasterIdLst>
  <p:sldIdLst>
    <p:sldId id="458" r:id="rId16"/>
    <p:sldId id="467" r:id="rId17"/>
    <p:sldId id="468" r:id="rId18"/>
    <p:sldId id="469" r:id="rId19"/>
    <p:sldId id="470" r:id="rId20"/>
    <p:sldId id="471" r:id="rId21"/>
    <p:sldId id="472" r:id="rId22"/>
    <p:sldId id="450" r:id="rId23"/>
    <p:sldId id="463" r:id="rId24"/>
    <p:sldId id="464" r:id="rId25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FD39"/>
    <a:srgbClr val="0DF002"/>
    <a:srgbClr val="1AFD0F"/>
    <a:srgbClr val="00CC00"/>
    <a:srgbClr val="FFFFFF"/>
    <a:srgbClr val="99CCFF"/>
    <a:srgbClr val="CCCCFF"/>
    <a:srgbClr val="9999FF"/>
    <a:srgbClr val="FFC5C5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111" d="100"/>
          <a:sy n="111" d="100"/>
        </p:scale>
        <p:origin x="-90" y="-648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6F933-BDC9-41FD-AA30-0490490141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C72D7-041D-4E37-AC93-9D672AAEF1C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/>
            <a:t>  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1) д. Долгое 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Плесо</a:t>
          </a:r>
          <a:endParaRPr lang="ru-RU" sz="16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2) д. 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Скрипунова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433BBC95-FC5E-4E5E-9F0F-CD87ABD5A9E6}" type="parTrans" cxnId="{FCB388AC-D1E6-4DBD-B123-7E0B3F8FB9B5}">
      <dgm:prSet/>
      <dgm:spPr/>
      <dgm:t>
        <a:bodyPr/>
        <a:lstStyle/>
        <a:p>
          <a:endParaRPr lang="ru-RU"/>
        </a:p>
      </dgm:t>
    </dgm:pt>
    <dgm:pt modelId="{2747E2B9-4CD6-495D-ACCB-057E1C766597}" type="sibTrans" cxnId="{FCB388AC-D1E6-4DBD-B123-7E0B3F8FB9B5}">
      <dgm:prSet/>
      <dgm:spPr/>
      <dgm:t>
        <a:bodyPr/>
        <a:lstStyle/>
        <a:p>
          <a:endParaRPr lang="ru-RU"/>
        </a:p>
      </dgm:t>
    </dgm:pt>
    <dgm:pt modelId="{DF2339BD-7770-47F0-AAEF-D3619A0233B3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А также межселенные территории Ханты-Мансийского муниципального района </a:t>
          </a:r>
          <a:endParaRPr lang="ru-RU" sz="1400" b="1" dirty="0">
            <a:solidFill>
              <a:schemeClr val="bg1"/>
            </a:solidFill>
          </a:endParaRPr>
        </a:p>
      </dgm:t>
    </dgm:pt>
    <dgm:pt modelId="{38226708-4F0A-4172-8D6B-997BF93B27BB}" type="parTrans" cxnId="{51E326AF-9A54-4453-81A7-7BF764141105}">
      <dgm:prSet/>
      <dgm:spPr/>
      <dgm:t>
        <a:bodyPr/>
        <a:lstStyle/>
        <a:p>
          <a:endParaRPr lang="ru-RU"/>
        </a:p>
      </dgm:t>
    </dgm:pt>
    <dgm:pt modelId="{8C9DEAFF-2372-4CF1-B077-3BF1043865B4}" type="sibTrans" cxnId="{51E326AF-9A54-4453-81A7-7BF764141105}">
      <dgm:prSet/>
      <dgm:spPr/>
      <dgm:t>
        <a:bodyPr/>
        <a:lstStyle/>
        <a:p>
          <a:endParaRPr lang="ru-RU"/>
        </a:p>
      </dgm:t>
    </dgm:pt>
    <dgm:pt modelId="{2FF4F7E3-2DD0-4470-ADE3-4EF96991F36F}">
      <dgm:prSet phldrT="[Текст]"/>
      <dgm:spPr/>
      <dgm:t>
        <a:bodyPr/>
        <a:lstStyle/>
        <a:p>
          <a:endParaRPr lang="ru-RU" dirty="0"/>
        </a:p>
      </dgm:t>
    </dgm:pt>
    <dgm:pt modelId="{9B803DF6-D59A-4DD3-BB7C-BF96A617C71B}" type="sibTrans" cxnId="{2E89D52F-4FBA-463E-A0C2-4A2E77DAE3B9}">
      <dgm:prSet/>
      <dgm:spPr/>
      <dgm:t>
        <a:bodyPr/>
        <a:lstStyle/>
        <a:p>
          <a:endParaRPr lang="ru-RU"/>
        </a:p>
      </dgm:t>
    </dgm:pt>
    <dgm:pt modelId="{A4457667-3573-404A-8450-168ECFD3A1B0}" type="parTrans" cxnId="{2E89D52F-4FBA-463E-A0C2-4A2E77DAE3B9}">
      <dgm:prSet/>
      <dgm:spPr/>
      <dgm:t>
        <a:bodyPr/>
        <a:lstStyle/>
        <a:p>
          <a:endParaRPr lang="ru-RU"/>
        </a:p>
      </dgm:t>
    </dgm:pt>
    <dgm:pt modelId="{16E03D08-904A-43E8-9078-383D21DA13B6}" type="pres">
      <dgm:prSet presAssocID="{1326F933-BDC9-41FD-AA30-0490490141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9EF3F-F69D-4300-A71D-1BFB8D2FDDCE}" type="pres">
      <dgm:prSet presAssocID="{2FF4F7E3-2DD0-4470-ADE3-4EF96991F36F}" presName="compNode" presStyleCnt="0"/>
      <dgm:spPr/>
    </dgm:pt>
    <dgm:pt modelId="{D9E11753-34B8-4D09-8597-F0CAA940C599}" type="pres">
      <dgm:prSet presAssocID="{2FF4F7E3-2DD0-4470-ADE3-4EF96991F36F}" presName="aNode" presStyleLbl="bgShp" presStyleIdx="0" presStyleCnt="1" custScaleX="43957" custScaleY="82150" custLinFactNeighborX="28022" custLinFactNeighborY="-4564"/>
      <dgm:spPr/>
      <dgm:t>
        <a:bodyPr/>
        <a:lstStyle/>
        <a:p>
          <a:endParaRPr lang="ru-RU"/>
        </a:p>
      </dgm:t>
    </dgm:pt>
    <dgm:pt modelId="{60D96725-40FA-4B79-B338-62648D0998BB}" type="pres">
      <dgm:prSet presAssocID="{2FF4F7E3-2DD0-4470-ADE3-4EF96991F36F}" presName="textNode" presStyleLbl="bgShp" presStyleIdx="0" presStyleCnt="1"/>
      <dgm:spPr/>
      <dgm:t>
        <a:bodyPr/>
        <a:lstStyle/>
        <a:p>
          <a:endParaRPr lang="ru-RU"/>
        </a:p>
      </dgm:t>
    </dgm:pt>
    <dgm:pt modelId="{DC40356A-82CE-41F3-AE13-79D364DBBB97}" type="pres">
      <dgm:prSet presAssocID="{2FF4F7E3-2DD0-4470-ADE3-4EF96991F36F}" presName="compChildNode" presStyleCnt="0"/>
      <dgm:spPr/>
    </dgm:pt>
    <dgm:pt modelId="{0FFFB2BE-9CCC-4E69-9365-456CB445F6E2}" type="pres">
      <dgm:prSet presAssocID="{2FF4F7E3-2DD0-4470-ADE3-4EF96991F36F}" presName="theInnerList" presStyleCnt="0"/>
      <dgm:spPr/>
    </dgm:pt>
    <dgm:pt modelId="{443C55DD-F054-4DC8-B23F-C75C7C8F58B2}" type="pres">
      <dgm:prSet presAssocID="{BC2C72D7-041D-4E37-AC93-9D672AAEF1CE}" presName="childNode" presStyleLbl="node1" presStyleIdx="0" presStyleCnt="2" custFlipVert="0" custScaleX="47397" custScaleY="40685" custLinFactNeighborX="34731" custLinFactNeighborY="-84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C74A6-C9D6-43AF-ADD9-CB550BD5BBC8}" type="pres">
      <dgm:prSet presAssocID="{BC2C72D7-041D-4E37-AC93-9D672AAEF1CE}" presName="aSpace2" presStyleCnt="0"/>
      <dgm:spPr/>
    </dgm:pt>
    <dgm:pt modelId="{FF06CEB3-1645-47BC-955F-1FE2644EE5DF}" type="pres">
      <dgm:prSet presAssocID="{DF2339BD-7770-47F0-AAEF-D3619A0233B3}" presName="childNode" presStyleLbl="node1" presStyleIdx="1" presStyleCnt="2" custScaleX="125000" custScaleY="17062" custLinFactY="17093" custLinFactNeighborX="-20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326AF-9A54-4453-81A7-7BF764141105}" srcId="{2FF4F7E3-2DD0-4470-ADE3-4EF96991F36F}" destId="{DF2339BD-7770-47F0-AAEF-D3619A0233B3}" srcOrd="1" destOrd="0" parTransId="{38226708-4F0A-4172-8D6B-997BF93B27BB}" sibTransId="{8C9DEAFF-2372-4CF1-B077-3BF1043865B4}"/>
    <dgm:cxn modelId="{C59930DB-18B2-4758-81E2-F099070D637B}" type="presOf" srcId="{BC2C72D7-041D-4E37-AC93-9D672AAEF1CE}" destId="{443C55DD-F054-4DC8-B23F-C75C7C8F58B2}" srcOrd="0" destOrd="0" presId="urn:microsoft.com/office/officeart/2005/8/layout/lProcess2"/>
    <dgm:cxn modelId="{3EA64024-1734-4968-9830-1BAD983976FC}" type="presOf" srcId="{2FF4F7E3-2DD0-4470-ADE3-4EF96991F36F}" destId="{60D96725-40FA-4B79-B338-62648D0998BB}" srcOrd="1" destOrd="0" presId="urn:microsoft.com/office/officeart/2005/8/layout/lProcess2"/>
    <dgm:cxn modelId="{A89B22DD-36EA-4E07-AF3D-645C2AE9EB8A}" type="presOf" srcId="{1326F933-BDC9-41FD-AA30-0490490141B7}" destId="{16E03D08-904A-43E8-9078-383D21DA13B6}" srcOrd="0" destOrd="0" presId="urn:microsoft.com/office/officeart/2005/8/layout/lProcess2"/>
    <dgm:cxn modelId="{0B1F1CAB-74DA-416C-9A26-A323E7352C7E}" type="presOf" srcId="{DF2339BD-7770-47F0-AAEF-D3619A0233B3}" destId="{FF06CEB3-1645-47BC-955F-1FE2644EE5DF}" srcOrd="0" destOrd="0" presId="urn:microsoft.com/office/officeart/2005/8/layout/lProcess2"/>
    <dgm:cxn modelId="{FCB388AC-D1E6-4DBD-B123-7E0B3F8FB9B5}" srcId="{2FF4F7E3-2DD0-4470-ADE3-4EF96991F36F}" destId="{BC2C72D7-041D-4E37-AC93-9D672AAEF1CE}" srcOrd="0" destOrd="0" parTransId="{433BBC95-FC5E-4E5E-9F0F-CD87ABD5A9E6}" sibTransId="{2747E2B9-4CD6-495D-ACCB-057E1C766597}"/>
    <dgm:cxn modelId="{2E89D52F-4FBA-463E-A0C2-4A2E77DAE3B9}" srcId="{1326F933-BDC9-41FD-AA30-0490490141B7}" destId="{2FF4F7E3-2DD0-4470-ADE3-4EF96991F36F}" srcOrd="0" destOrd="0" parTransId="{A4457667-3573-404A-8450-168ECFD3A1B0}" sibTransId="{9B803DF6-D59A-4DD3-BB7C-BF96A617C71B}"/>
    <dgm:cxn modelId="{BDD353E7-19A8-49AF-A8CD-9678901ACA8C}" type="presOf" srcId="{2FF4F7E3-2DD0-4470-ADE3-4EF96991F36F}" destId="{D9E11753-34B8-4D09-8597-F0CAA940C599}" srcOrd="0" destOrd="0" presId="urn:microsoft.com/office/officeart/2005/8/layout/lProcess2"/>
    <dgm:cxn modelId="{5335EC2C-500E-48F3-BF36-2F5045D418F8}" type="presParOf" srcId="{16E03D08-904A-43E8-9078-383D21DA13B6}" destId="{3219EF3F-F69D-4300-A71D-1BFB8D2FDDCE}" srcOrd="0" destOrd="0" presId="urn:microsoft.com/office/officeart/2005/8/layout/lProcess2"/>
    <dgm:cxn modelId="{5E5205EA-3C1C-4E21-8BCF-F28736F7EA24}" type="presParOf" srcId="{3219EF3F-F69D-4300-A71D-1BFB8D2FDDCE}" destId="{D9E11753-34B8-4D09-8597-F0CAA940C599}" srcOrd="0" destOrd="0" presId="urn:microsoft.com/office/officeart/2005/8/layout/lProcess2"/>
    <dgm:cxn modelId="{3D597298-2731-4C96-89B4-850037ACC80E}" type="presParOf" srcId="{3219EF3F-F69D-4300-A71D-1BFB8D2FDDCE}" destId="{60D96725-40FA-4B79-B338-62648D0998BB}" srcOrd="1" destOrd="0" presId="urn:microsoft.com/office/officeart/2005/8/layout/lProcess2"/>
    <dgm:cxn modelId="{A5BF729E-1A2A-4DC7-821D-84B4D0838C10}" type="presParOf" srcId="{3219EF3F-F69D-4300-A71D-1BFB8D2FDDCE}" destId="{DC40356A-82CE-41F3-AE13-79D364DBBB97}" srcOrd="2" destOrd="0" presId="urn:microsoft.com/office/officeart/2005/8/layout/lProcess2"/>
    <dgm:cxn modelId="{69B2599F-8888-44AB-9E63-DFCF0B0EDADB}" type="presParOf" srcId="{DC40356A-82CE-41F3-AE13-79D364DBBB97}" destId="{0FFFB2BE-9CCC-4E69-9365-456CB445F6E2}" srcOrd="0" destOrd="0" presId="urn:microsoft.com/office/officeart/2005/8/layout/lProcess2"/>
    <dgm:cxn modelId="{B8F50F10-28BD-4B9D-B29B-6D68DB55F7B8}" type="presParOf" srcId="{0FFFB2BE-9CCC-4E69-9365-456CB445F6E2}" destId="{443C55DD-F054-4DC8-B23F-C75C7C8F58B2}" srcOrd="0" destOrd="0" presId="urn:microsoft.com/office/officeart/2005/8/layout/lProcess2"/>
    <dgm:cxn modelId="{5E187881-B0A5-47BF-8A8F-B370A8C47029}" type="presParOf" srcId="{0FFFB2BE-9CCC-4E69-9365-456CB445F6E2}" destId="{D0AC74A6-C9D6-43AF-ADD9-CB550BD5BBC8}" srcOrd="1" destOrd="0" presId="urn:microsoft.com/office/officeart/2005/8/layout/lProcess2"/>
    <dgm:cxn modelId="{F89DE18E-51BA-46AA-A214-5CC620A45FA7}" type="presParOf" srcId="{0FFFB2BE-9CCC-4E69-9365-456CB445F6E2}" destId="{FF06CEB3-1645-47BC-955F-1FE2644EE5D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11753-34B8-4D09-8597-F0CAA940C599}">
      <dsp:nvSpPr>
        <dsp:cNvPr id="0" name=""/>
        <dsp:cNvSpPr/>
      </dsp:nvSpPr>
      <dsp:spPr>
        <a:xfrm>
          <a:off x="4431314" y="153203"/>
          <a:ext cx="3475675" cy="28859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4431314" y="153203"/>
        <a:ext cx="3475675" cy="865785"/>
      </dsp:txXfrm>
    </dsp:sp>
    <dsp:sp modelId="{443C55DD-F054-4DC8-B23F-C75C7C8F58B2}">
      <dsp:nvSpPr>
        <dsp:cNvPr id="0" name=""/>
        <dsp:cNvSpPr/>
      </dsp:nvSpPr>
      <dsp:spPr>
        <a:xfrm>
          <a:off x="4651365" y="1065572"/>
          <a:ext cx="2998140" cy="92902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1) д. Долгое 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Плесо</a:t>
          </a:r>
          <a:endParaRPr lang="ru-RU" sz="16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2) д. </a:t>
          </a:r>
          <a:r>
            <a:rPr lang="ru-RU" sz="1600" b="1" kern="1200" dirty="0" err="1" smtClean="0">
              <a:solidFill>
                <a:schemeClr val="tx2">
                  <a:lumMod val="75000"/>
                </a:schemeClr>
              </a:solidFill>
            </a:rPr>
            <a:t>Скрипунова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678575" y="1092782"/>
        <a:ext cx="2943720" cy="874608"/>
      </dsp:txXfrm>
    </dsp:sp>
    <dsp:sp modelId="{FF06CEB3-1645-47BC-955F-1FE2644EE5DF}">
      <dsp:nvSpPr>
        <dsp:cNvPr id="0" name=""/>
        <dsp:cNvSpPr/>
      </dsp:nvSpPr>
      <dsp:spPr>
        <a:xfrm>
          <a:off x="0" y="3123421"/>
          <a:ext cx="7906990" cy="389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А также межселенные территории Ханты-Мансийского муниципального района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1411" y="3134832"/>
        <a:ext cx="7884168" cy="366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тексту слайда</a:t>
            </a:r>
          </a:p>
        </p:txBody>
      </p:sp>
      <p:sp>
        <p:nvSpPr>
          <p:cNvPr id="222211" name="Номер слайда 3"/>
          <p:cNvSpPr txBox="1">
            <a:spLocks noGrp="1"/>
          </p:cNvSpPr>
          <p:nvPr/>
        </p:nvSpPr>
        <p:spPr bwMode="auto">
          <a:xfrm>
            <a:off x="3885123" y="9428390"/>
            <a:ext cx="2971261" cy="496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44" tIns="46221" rIns="92444" bIns="46221" anchor="b"/>
          <a:lstStyle/>
          <a:p>
            <a:pPr algn="r" defTabSz="820116">
              <a:defRPr/>
            </a:pPr>
            <a:fld id="{12507BA2-A12D-4763-874C-11F3BEB9C69B}" type="slidenum">
              <a:rPr lang="ru-RU" sz="1200"/>
              <a:pPr algn="r" defTabSz="820116">
                <a:defRPr/>
              </a:pPr>
              <a:t>1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200" dirty="0"/>
              <a:t>Регистрация ККТ</a:t>
            </a:r>
          </a:p>
          <a:p>
            <a:pPr lvl="0" algn="just"/>
            <a:r>
              <a:rPr lang="ru-RU" sz="1200" dirty="0"/>
              <a:t>Электронная регистрация с однозначной идентификацией пользователя</a:t>
            </a:r>
          </a:p>
          <a:p>
            <a:pPr lvl="0" algn="just"/>
            <a:r>
              <a:rPr lang="ru-RU" sz="1200" dirty="0"/>
              <a:t>Возможность управления ККТ через кабинет ККТ на сайте ФНС России</a:t>
            </a:r>
          </a:p>
          <a:p>
            <a:pPr lvl="0" algn="just"/>
            <a:endParaRPr lang="ru-RU" sz="500" dirty="0"/>
          </a:p>
          <a:p>
            <a:pPr lvl="0" algn="just"/>
            <a:r>
              <a:rPr lang="ru-RU" sz="500" dirty="0"/>
              <a:t>Применение ККТ</a:t>
            </a:r>
          </a:p>
          <a:p>
            <a:pPr lvl="0" algn="just"/>
            <a:r>
              <a:rPr lang="ru-RU" sz="1200" dirty="0"/>
              <a:t>Формирование фискального признака фискальным накопителем – средством криптографической защиты фискальных данных</a:t>
            </a:r>
          </a:p>
          <a:p>
            <a:pPr lvl="0" algn="just"/>
            <a:r>
              <a:rPr lang="ru-RU" sz="1200" dirty="0"/>
              <a:t>Верификация фискального признака оператором фискальных данных</a:t>
            </a:r>
          </a:p>
          <a:p>
            <a:pPr lvl="0" algn="just"/>
            <a:r>
              <a:rPr lang="ru-RU" sz="1200" dirty="0"/>
              <a:t>Обеспечение </a:t>
            </a:r>
            <a:r>
              <a:rPr lang="ru-RU" sz="1200" dirty="0" err="1"/>
              <a:t>некорректируемости</a:t>
            </a:r>
            <a:r>
              <a:rPr lang="ru-RU" sz="1200" dirty="0"/>
              <a:t> фискальных данных</a:t>
            </a:r>
          </a:p>
          <a:p>
            <a:pPr lvl="0" algn="just"/>
            <a:r>
              <a:rPr lang="ru-RU" sz="1200" dirty="0"/>
              <a:t>Бесперебойная работа вне зависимости от качества связи</a:t>
            </a:r>
          </a:p>
          <a:p>
            <a:pPr lvl="0" algn="just"/>
            <a:r>
              <a:rPr lang="ru-RU" sz="1200" dirty="0"/>
              <a:t>Защита фискальных данных от несанкционированного доступа</a:t>
            </a:r>
          </a:p>
          <a:p>
            <a:pPr lvl="0" algn="just"/>
            <a:r>
              <a:rPr lang="ru-RU" sz="1200" dirty="0"/>
              <a:t>Возможность применения мобильных телефонов и планшетов в составе ККТ без ущерба для безопасности информации</a:t>
            </a:r>
          </a:p>
          <a:p>
            <a:pPr lvl="0" algn="just"/>
            <a:r>
              <a:rPr lang="ru-RU" sz="1200" dirty="0"/>
              <a:t>Аккумулирование информации о расчетах у оператора фискальных данных с однозначной идентификацией пользователя ККТ</a:t>
            </a:r>
          </a:p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Контроль ККТ и проверка чека</a:t>
            </a:r>
          </a:p>
          <a:p>
            <a:pPr lvl="0" algn="just"/>
            <a:r>
              <a:rPr lang="ru-RU" sz="1200" dirty="0"/>
              <a:t>Возможность проверки чека на сайте оператора фискальных данных</a:t>
            </a:r>
          </a:p>
          <a:p>
            <a:pPr lvl="0" algn="just"/>
            <a:r>
              <a:rPr lang="ru-RU" sz="1200" dirty="0"/>
              <a:t>Использование ресурса гражданского контроля</a:t>
            </a:r>
          </a:p>
          <a:p>
            <a:pPr lvl="0" algn="just"/>
            <a:r>
              <a:rPr lang="ru-RU" sz="1200" dirty="0"/>
              <a:t>Возможность оперативного контроля владельцев бизнеса за выручкой</a:t>
            </a:r>
          </a:p>
          <a:p>
            <a:pPr lvl="0" algn="just"/>
            <a:r>
              <a:rPr lang="ru-RU" sz="1200" dirty="0"/>
              <a:t>Наличие юридически значимой информации на стороне пользователя ККТ</a:t>
            </a:r>
          </a:p>
          <a:p>
            <a:pPr lvl="0" algn="just"/>
            <a:r>
              <a:rPr lang="ru-RU" sz="1200" dirty="0"/>
              <a:t>Снижение количества проверок за счет автоматизации процессов анализа и выявления зон риска</a:t>
            </a:r>
          </a:p>
          <a:p>
            <a:endParaRPr lang="ru-RU" dirty="0" smtClean="0"/>
          </a:p>
          <a:p>
            <a:r>
              <a:rPr lang="ru-RU" dirty="0" smtClean="0"/>
              <a:t>Снятие с регистрации ККТ</a:t>
            </a:r>
          </a:p>
          <a:p>
            <a:pPr marL="115569" lvl="1" indent="-115569" algn="just" defTabSz="5393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/>
              <a:t>Электронное снятие с регистрации с однозначной идентификацией пользователя</a:t>
            </a:r>
          </a:p>
          <a:p>
            <a:pPr marL="115569" lvl="1" indent="-115569" algn="just" defTabSz="5393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/>
              <a:t>Автоматическая интеграция информации о выручке в применяемые системы учета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57912-3006-49BF-80B5-0A9F512D690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8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тексту слайда</a:t>
            </a:r>
          </a:p>
        </p:txBody>
      </p:sp>
      <p:sp>
        <p:nvSpPr>
          <p:cNvPr id="222211" name="Номер слайда 3"/>
          <p:cNvSpPr txBox="1">
            <a:spLocks noGrp="1"/>
          </p:cNvSpPr>
          <p:nvPr/>
        </p:nvSpPr>
        <p:spPr bwMode="auto">
          <a:xfrm>
            <a:off x="3885122" y="9428390"/>
            <a:ext cx="2971261" cy="496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55" tIns="46227" rIns="92455" bIns="46227" anchor="b"/>
          <a:lstStyle/>
          <a:p>
            <a:pPr algn="r" defTabSz="820217">
              <a:defRPr/>
            </a:pPr>
            <a:fld id="{BE5A04C3-5187-4DC4-ADAA-7BB8F01E5FA3}" type="slidenum">
              <a:rPr lang="ru-RU" sz="1200"/>
              <a:pPr algn="r" defTabSz="820217">
                <a:defRPr/>
              </a:pPr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6125"/>
            <a:ext cx="661670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тексту слайда</a:t>
            </a:r>
          </a:p>
        </p:txBody>
      </p:sp>
      <p:sp>
        <p:nvSpPr>
          <p:cNvPr id="222211" name="Номер слайда 3"/>
          <p:cNvSpPr txBox="1">
            <a:spLocks noGrp="1"/>
          </p:cNvSpPr>
          <p:nvPr/>
        </p:nvSpPr>
        <p:spPr bwMode="auto">
          <a:xfrm>
            <a:off x="3885122" y="9428390"/>
            <a:ext cx="2971261" cy="496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55" tIns="46227" rIns="92455" bIns="46227" anchor="b"/>
          <a:lstStyle/>
          <a:p>
            <a:pPr algn="r" defTabSz="820217">
              <a:defRPr/>
            </a:pPr>
            <a:fld id="{BE5A04C3-5187-4DC4-ADAA-7BB8F01E5FA3}" type="slidenum">
              <a:rPr lang="ru-RU" sz="1200"/>
              <a:pPr algn="r" defTabSz="820217">
                <a:defRPr/>
              </a:pPr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90020" algn="just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Еженедельно выкладываются статистические показатели с целью контроля исправления ошибок.</a:t>
            </a:r>
          </a:p>
          <a:p>
            <a:pPr algn="just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данной статистике в рабочем порядке происходит обсуждение с регионами.</a:t>
            </a:r>
          </a:p>
          <a:p>
            <a:pPr indent="290020" algn="just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новым типам ошибок и новым спискам сотрудники МИ ФНС России по ЦОД проводят консультации и разъяснения по сути ошибок данных и методах исправления посредством телефона и электронной почты.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D83EC-1755-4DA4-BAAF-8E6DB27717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8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513" y="663575"/>
            <a:ext cx="311150" cy="454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1188" name="Номер слайда 5"/>
          <p:cNvSpPr txBox="1">
            <a:spLocks noGrp="1"/>
          </p:cNvSpPr>
          <p:nvPr/>
        </p:nvSpPr>
        <p:spPr bwMode="auto">
          <a:xfrm>
            <a:off x="8393113" y="4522788"/>
            <a:ext cx="50482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1307" tIns="35653" rIns="71307" bIns="35653" anchor="ctr">
            <a:normAutofit/>
          </a:bodyPr>
          <a:lstStyle/>
          <a:p>
            <a:pPr algn="ctr" defTabSz="814388">
              <a:lnSpc>
                <a:spcPts val="1875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7332" name="Rectangle 5"/>
          <p:cNvSpPr>
            <a:spLocks noChangeArrowheads="1"/>
          </p:cNvSpPr>
          <p:nvPr/>
        </p:nvSpPr>
        <p:spPr bwMode="auto">
          <a:xfrm>
            <a:off x="0" y="52546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defTabSz="912813"/>
            <a:endParaRPr lang="ru-RU" altLang="ru-RU" sz="1800"/>
          </a:p>
        </p:txBody>
      </p:sp>
      <p:sp>
        <p:nvSpPr>
          <p:cNvPr id="436243" name="AutoShape 19"/>
          <p:cNvSpPr>
            <a:spLocks noChangeArrowheads="1"/>
          </p:cNvSpPr>
          <p:nvPr/>
        </p:nvSpPr>
        <p:spPr bwMode="auto">
          <a:xfrm rot="5400000">
            <a:off x="3621088" y="460375"/>
            <a:ext cx="1390650" cy="7975600"/>
          </a:xfrm>
          <a:custGeom>
            <a:avLst/>
            <a:gdLst>
              <a:gd name="G0" fmla="+- 12647 0 0"/>
              <a:gd name="G1" fmla="+- 19241 0 0"/>
              <a:gd name="G2" fmla="+- 640 0 0"/>
              <a:gd name="G3" fmla="*/ 12647 1 2"/>
              <a:gd name="G4" fmla="+- G3 10800 0"/>
              <a:gd name="G5" fmla="+- 21600 12647 19241"/>
              <a:gd name="G6" fmla="+- 19241 640 0"/>
              <a:gd name="G7" fmla="*/ G6 1 2"/>
              <a:gd name="G8" fmla="*/ 1924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241 1 2"/>
              <a:gd name="G15" fmla="+- G5 0 G4"/>
              <a:gd name="G16" fmla="+- G0 0 G4"/>
              <a:gd name="G17" fmla="*/ G2 G15 G16"/>
              <a:gd name="T0" fmla="*/ 17124 w 21600"/>
              <a:gd name="T1" fmla="*/ 0 h 21600"/>
              <a:gd name="T2" fmla="*/ 12647 w 21600"/>
              <a:gd name="T3" fmla="*/ 640 h 21600"/>
              <a:gd name="T4" fmla="*/ 0 w 21600"/>
              <a:gd name="T5" fmla="*/ 19223 h 21600"/>
              <a:gd name="T6" fmla="*/ 9621 w 21600"/>
              <a:gd name="T7" fmla="*/ 21600 h 21600"/>
              <a:gd name="T8" fmla="*/ 19241 w 21600"/>
              <a:gd name="T9" fmla="*/ 11160 h 21600"/>
              <a:gd name="T10" fmla="*/ 21600 w 21600"/>
              <a:gd name="T11" fmla="*/ 64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24" y="0"/>
                </a:moveTo>
                <a:lnTo>
                  <a:pt x="12647" y="640"/>
                </a:lnTo>
                <a:lnTo>
                  <a:pt x="15006" y="640"/>
                </a:lnTo>
                <a:lnTo>
                  <a:pt x="15006" y="16846"/>
                </a:lnTo>
                <a:lnTo>
                  <a:pt x="0" y="16846"/>
                </a:lnTo>
                <a:lnTo>
                  <a:pt x="0" y="21600"/>
                </a:lnTo>
                <a:lnTo>
                  <a:pt x="19241" y="21600"/>
                </a:lnTo>
                <a:lnTo>
                  <a:pt x="19241" y="640"/>
                </a:lnTo>
                <a:lnTo>
                  <a:pt x="21600" y="64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FF191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defTabSz="914400">
              <a:defRPr/>
            </a:pPr>
            <a:endParaRPr lang="ru-RU" b="1" dirty="0"/>
          </a:p>
          <a:p>
            <a:pPr algn="ctr" defTabSz="914400">
              <a:defRPr/>
            </a:pPr>
            <a:r>
              <a:rPr lang="ru-RU" sz="1600" b="1" dirty="0">
                <a:solidFill>
                  <a:schemeClr val="bg1"/>
                </a:solidFill>
              </a:rPr>
              <a:t>1 этап реформы</a:t>
            </a:r>
          </a:p>
          <a:p>
            <a:pPr algn="ctr" defTabSz="914400">
              <a:defRPr/>
            </a:pPr>
            <a:r>
              <a:rPr lang="ru-RU" sz="1600" b="1" dirty="0">
                <a:solidFill>
                  <a:schemeClr val="bg1"/>
                </a:solidFill>
              </a:rPr>
              <a:t>завершен</a:t>
            </a:r>
          </a:p>
          <a:p>
            <a:pPr algn="ctr" defTabSz="914400">
              <a:defRPr/>
            </a:pPr>
            <a:r>
              <a:rPr lang="ru-RU" sz="1600" b="1" dirty="0">
                <a:solidFill>
                  <a:schemeClr val="bg1"/>
                </a:solidFill>
              </a:rPr>
              <a:t>1 июля</a:t>
            </a:r>
          </a:p>
          <a:p>
            <a:pPr algn="ctr" defTabSz="914400">
              <a:defRPr/>
            </a:pPr>
            <a:r>
              <a:rPr lang="ru-RU" sz="1600" b="1" dirty="0">
                <a:solidFill>
                  <a:schemeClr val="bg1"/>
                </a:solidFill>
              </a:rPr>
              <a:t>2017 года</a:t>
            </a:r>
          </a:p>
          <a:p>
            <a:pPr algn="ctr" defTabSz="914400">
              <a:defRPr/>
            </a:pP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7" name="Rectangle 20"/>
          <p:cNvSpPr>
            <a:spLocks noChangeArrowheads="1"/>
          </p:cNvSpPr>
          <p:nvPr/>
        </p:nvSpPr>
        <p:spPr bwMode="auto">
          <a:xfrm>
            <a:off x="3157054" y="4089981"/>
            <a:ext cx="2739543" cy="52322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 smtClean="0">
                <a:solidFill>
                  <a:srgbClr val="002060"/>
                </a:solidFill>
              </a:rPr>
              <a:t>2 этап реформы завершен  </a:t>
            </a:r>
            <a:r>
              <a:rPr lang="ru-RU" b="1" dirty="0">
                <a:solidFill>
                  <a:srgbClr val="002060"/>
                </a:solidFill>
              </a:rPr>
              <a:t>1 </a:t>
            </a:r>
            <a:r>
              <a:rPr lang="ru-RU" b="1" dirty="0" smtClean="0">
                <a:solidFill>
                  <a:srgbClr val="002060"/>
                </a:solidFill>
              </a:rPr>
              <a:t>июля 2018 </a:t>
            </a:r>
            <a:r>
              <a:rPr lang="ru-RU" b="1" dirty="0">
                <a:solidFill>
                  <a:srgbClr val="002060"/>
                </a:solidFill>
              </a:rPr>
              <a:t>года</a:t>
            </a:r>
          </a:p>
        </p:txBody>
      </p:sp>
      <p:sp>
        <p:nvSpPr>
          <p:cNvPr id="227338" name="Line 21"/>
          <p:cNvSpPr>
            <a:spLocks noChangeShapeType="1"/>
          </p:cNvSpPr>
          <p:nvPr/>
        </p:nvSpPr>
        <p:spPr bwMode="auto">
          <a:xfrm flipV="1">
            <a:off x="5896598" y="2390775"/>
            <a:ext cx="0" cy="1699206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339" name="Rectangle 23"/>
          <p:cNvSpPr>
            <a:spLocks noChangeArrowheads="1"/>
          </p:cNvSpPr>
          <p:nvPr/>
        </p:nvSpPr>
        <p:spPr bwMode="auto">
          <a:xfrm>
            <a:off x="6799263" y="4024313"/>
            <a:ext cx="1243012" cy="5969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 1 июля</a:t>
            </a:r>
          </a:p>
          <a:p>
            <a:pPr algn="ctr" defTabSz="914400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2019 года</a:t>
            </a:r>
          </a:p>
        </p:txBody>
      </p:sp>
      <p:sp>
        <p:nvSpPr>
          <p:cNvPr id="227340" name="Line 24"/>
          <p:cNvSpPr>
            <a:spLocks noChangeShapeType="1"/>
          </p:cNvSpPr>
          <p:nvPr/>
        </p:nvSpPr>
        <p:spPr bwMode="auto">
          <a:xfrm flipV="1">
            <a:off x="8042275" y="1320800"/>
            <a:ext cx="0" cy="2703513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7341" name="AutoShape 25"/>
          <p:cNvSpPr>
            <a:spLocks noChangeArrowheads="1"/>
          </p:cNvSpPr>
          <p:nvPr/>
        </p:nvSpPr>
        <p:spPr bwMode="auto">
          <a:xfrm>
            <a:off x="940038" y="327294"/>
            <a:ext cx="7102238" cy="2357170"/>
          </a:xfrm>
          <a:prstGeom prst="rightArrow">
            <a:avLst>
              <a:gd name="adj1" fmla="val 67741"/>
              <a:gd name="adj2" fmla="val 33506"/>
            </a:avLst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ЮЛ и ИП на ЕНВД, ИП на ПСН (услуги и </a:t>
            </a:r>
            <a:r>
              <a:rPr lang="ru-RU" sz="1600" b="1" dirty="0" smtClean="0">
                <a:solidFill>
                  <a:schemeClr val="bg1"/>
                </a:solidFill>
              </a:rPr>
              <a:t>работы, </a:t>
            </a:r>
            <a:r>
              <a:rPr lang="ru-RU" sz="1600" b="1" dirty="0">
                <a:solidFill>
                  <a:schemeClr val="bg1"/>
                </a:solidFill>
              </a:rPr>
              <a:t>распространение и размещение рекламы). ЮЛ и ИП, оказывающие населению услуги (выполняющие работы) с обязательным применением БСО.</a:t>
            </a:r>
          </a:p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ИП, не имеющие наемных работников (услуги общественного питания и торговля на ЕНВД и ПСН, торговые автоматы) </a:t>
            </a:r>
          </a:p>
          <a:p>
            <a:pPr algn="r" defTabSz="91440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7342" name="AutoShape 26"/>
          <p:cNvSpPr>
            <a:spLocks noChangeArrowheads="1"/>
          </p:cNvSpPr>
          <p:nvPr/>
        </p:nvSpPr>
        <p:spPr bwMode="auto">
          <a:xfrm>
            <a:off x="417513" y="2127903"/>
            <a:ext cx="5479085" cy="1880535"/>
          </a:xfrm>
          <a:prstGeom prst="rightArrow">
            <a:avLst>
              <a:gd name="adj1" fmla="val 65694"/>
              <a:gd name="adj2" fmla="val 35245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ЮЛ (торговля и услуги общественного питания на ЕНВД, торговые автоматы)</a:t>
            </a:r>
          </a:p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ИП, имеющие хотя бы одного наемного работника (торговля и услуги общественного питания на ЕНВД и ПСН, торговые автоматы) </a:t>
            </a:r>
          </a:p>
        </p:txBody>
      </p:sp>
      <p:sp>
        <p:nvSpPr>
          <p:cNvPr id="227343" name="Rectangle 27"/>
          <p:cNvSpPr>
            <a:spLocks noChangeArrowheads="1"/>
          </p:cNvSpPr>
          <p:nvPr/>
        </p:nvSpPr>
        <p:spPr bwMode="auto">
          <a:xfrm>
            <a:off x="2465146" y="4637028"/>
            <a:ext cx="5389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Обязанность применения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ККТ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1385369" y="327293"/>
            <a:ext cx="7758631" cy="34183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</a:rPr>
              <a:t>Внедрение 2 и 3 этапов реформы ККТ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9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24851" y="4531520"/>
            <a:ext cx="619125" cy="47386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>
              <a:defRPr/>
            </a:pPr>
            <a:r>
              <a:rPr lang="ru-RU" altLang="ru-RU" sz="1400" b="1" dirty="0" smtClean="0"/>
              <a:t>10</a:t>
            </a:r>
            <a:endParaRPr lang="ru-RU" altLang="ru-RU" sz="1400" b="1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75556" y="303498"/>
            <a:ext cx="8229600" cy="557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916" tIns="35458" rIns="70916" bIns="35458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708413"/>
            <a:r>
              <a:rPr lang="ru-RU" sz="2200" dirty="0" smtClean="0">
                <a:solidFill>
                  <a:srgbClr val="0070C0"/>
                </a:solidFill>
                <a:latin typeface="Arial Narrow" pitchFamily="34" charset="0"/>
              </a:rPr>
              <a:t>Контактные телефоны для обращения по вопросам применения ККТ</a:t>
            </a:r>
            <a:endParaRPr lang="ru-RU" sz="2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Рисунок 21"/>
          <p:cNvPicPr>
            <a:picLocks noChangeAspect="1" noChangeArrowheads="1"/>
          </p:cNvPicPr>
          <p:nvPr/>
        </p:nvPicPr>
        <p:blipFill>
          <a:blip r:embed="rId3"/>
          <a:srcRect l="39868" t="23314" r="36671" b="37254"/>
          <a:stretch>
            <a:fillRect/>
          </a:stretch>
        </p:blipFill>
        <p:spPr bwMode="auto">
          <a:xfrm>
            <a:off x="404161" y="3165816"/>
            <a:ext cx="2259375" cy="175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49073"/>
              </p:ext>
            </p:extLst>
          </p:nvPr>
        </p:nvGraphicFramePr>
        <p:xfrm>
          <a:off x="1312868" y="1111577"/>
          <a:ext cx="6817671" cy="1580824"/>
        </p:xfrm>
        <a:graphic>
          <a:graphicData uri="http://schemas.openxmlformats.org/drawingml/2006/table">
            <a:tbl>
              <a:tblPr/>
              <a:tblGrid>
                <a:gridCol w="4370199"/>
                <a:gridCol w="2447472"/>
              </a:tblGrid>
              <a:tr h="525853">
                <a:tc>
                  <a:txBody>
                    <a:bodyPr/>
                    <a:lstStyle/>
                    <a:p>
                      <a:pPr marL="0" marR="0" indent="0" algn="l" defTabSz="4690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Крюков Максим Викторович</a:t>
                      </a:r>
                    </a:p>
                  </a:txBody>
                  <a:tcPr marL="64717" marR="647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690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8 (3467)39-46-80</a:t>
                      </a:r>
                    </a:p>
                  </a:txBody>
                  <a:tcPr marL="64717" marR="647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Алексеев Алексей Валентинович</a:t>
                      </a:r>
                    </a:p>
                  </a:txBody>
                  <a:tcPr marL="64717" marR="647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8 (3467)39-46-74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717" marR="647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Шумкова Лариса Анатольевна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717" marR="647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690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8 (3467)</a:t>
                      </a:r>
                      <a:r>
                        <a:rPr lang="ru-RU" sz="2000" b="1" baseline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39-48-77</a:t>
                      </a:r>
                      <a:endParaRPr lang="ru-RU" sz="20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717" marR="6471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1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61112" y="242277"/>
            <a:ext cx="8032795" cy="62615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</a:rPr>
              <a:t>Преимущества нового </a:t>
            </a:r>
            <a:r>
              <a:rPr lang="ru-RU" sz="2400" dirty="0" smtClean="0">
                <a:latin typeface="Arial" panose="020B0604020202020204" pitchFamily="34" charset="0"/>
              </a:rPr>
              <a:t>порядка применения ККТ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2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0863" y="984445"/>
            <a:ext cx="768322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228600" algn="l"/>
                <a:tab pos="457200" algn="l"/>
                <a:tab pos="927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Сокращение издержек на ежегодное содержание ККТ.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228600" algn="l"/>
                <a:tab pos="457200" algn="l"/>
                <a:tab pos="927100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228600" algn="l"/>
                <a:tab pos="457200" algn="l"/>
                <a:tab pos="927100" algn="l"/>
              </a:tabLs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2. Возможность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режиме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отслеживать показатели и      выручку, повысить эффективность контроля за бизнесом.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3. Применения в составе ККТ современных электронных устройств – мобильных телефонов и планшетов.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Минимизация числа проверок, так как оперативное получение информации о расчетах обеспечивает среду доверия.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  <a:tab pos="927100" algn="l"/>
              </a:tabLst>
            </a:pPr>
            <a:r>
              <a:rPr lang="ru-RU" sz="2200" b="1" dirty="0" smtClean="0">
                <a:solidFill>
                  <a:schemeClr val="tx2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Сокращение времени на регистрацию и перерегистрацию ККТ за счет электронного сервиса личного кабинета.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0863" y="984445"/>
            <a:ext cx="7666893" cy="405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863" y="1524000"/>
            <a:ext cx="7666893" cy="7502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863" y="2414954"/>
            <a:ext cx="7666893" cy="7580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0863" y="3298092"/>
            <a:ext cx="7666893" cy="719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7192" y="4155176"/>
            <a:ext cx="7666893" cy="7517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400" b="1" dirty="0"/>
              <a:t>3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0576" y="230736"/>
            <a:ext cx="8118504" cy="8545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>
            <a:normAutofit fontScale="90000"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Месторасположение </a:t>
            </a:r>
            <a:r>
              <a:rPr lang="ru-RU" sz="2400" dirty="0">
                <a:solidFill>
                  <a:srgbClr val="0070C0"/>
                </a:solidFill>
              </a:rPr>
              <a:t>на сайте ФНС России </a:t>
            </a:r>
            <a:r>
              <a:rPr lang="ru-RU" sz="2400" dirty="0" smtClean="0">
                <a:solidFill>
                  <a:srgbClr val="0070C0"/>
                </a:solidFill>
              </a:rPr>
              <a:t>реестр</a:t>
            </a:r>
            <a:r>
              <a:rPr lang="ru-RU" sz="2400" dirty="0">
                <a:solidFill>
                  <a:srgbClr val="0070C0"/>
                </a:solidFill>
              </a:rPr>
              <a:t>а</a:t>
            </a:r>
            <a:r>
              <a:rPr lang="ru-RU" sz="2400" dirty="0" smtClean="0">
                <a:solidFill>
                  <a:srgbClr val="0070C0"/>
                </a:solidFill>
              </a:rPr>
              <a:t> ККТ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www.nalog.ru</a:t>
            </a:r>
            <a:r>
              <a:rPr lang="ru-RU" sz="2400" dirty="0" smtClean="0">
                <a:solidFill>
                  <a:srgbClr val="0070C0"/>
                </a:solidFill>
              </a:rPr>
              <a:t>)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500" b="1" dirty="0">
              <a:solidFill>
                <a:srgbClr val="0070C0"/>
              </a:solidFill>
            </a:endParaRPr>
          </a:p>
        </p:txBody>
      </p:sp>
      <p:pic>
        <p:nvPicPr>
          <p:cNvPr id="8" name="Picture 10" descr="http://kkt.cek.ru/upload/iblock/9d9/9d950c9233449eacf08605f1cbffe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04" y="3243370"/>
            <a:ext cx="1999245" cy="17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АТОЛ-POS-HUB-19- -сканер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46" y="1085317"/>
            <a:ext cx="2491231" cy="22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4" y="1085316"/>
            <a:ext cx="4231591" cy="39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66" y="1085316"/>
            <a:ext cx="961138" cy="388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72" y="1085317"/>
            <a:ext cx="1035824" cy="24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48" y="3309590"/>
            <a:ext cx="846235" cy="16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649338" y="3811424"/>
            <a:ext cx="2375731" cy="452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7" y="640358"/>
            <a:ext cx="5889137" cy="261865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84554" y="3259016"/>
            <a:ext cx="7839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регистрации ККТ в налоговых органах на месте эксплуатации (без посещения ИФНС), в том числе через личный кабинет налогоплательщика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и исправности ККТ при регистрации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оптимизация  процедуры </a:t>
            </a:r>
            <a:r>
              <a:rPr lang="ru-RU" sz="1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7506" y="24599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/>
              <a:t>Электронная регистрация ККТ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434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5</a:t>
            </a:r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главна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5"/>
          <a:stretch>
            <a:fillRect/>
          </a:stretch>
        </p:blipFill>
        <p:spPr bwMode="auto">
          <a:xfrm>
            <a:off x="23854" y="0"/>
            <a:ext cx="83965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325511" y="1415331"/>
            <a:ext cx="931686" cy="8507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7137" y="580445"/>
            <a:ext cx="2934032" cy="341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42386" y="580445"/>
            <a:ext cx="3172571" cy="34190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Личный кабинет налогоплательщика 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юридического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33271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970841" y="197433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6185" y="682613"/>
            <a:ext cx="419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800" b="1" dirty="0" smtClean="0">
                <a:cs typeface="Times New Roman" pitchFamily="18" charset="0"/>
              </a:rPr>
              <a:t>юридически </a:t>
            </a:r>
            <a:r>
              <a:rPr lang="ru-RU" sz="1800" b="1" dirty="0">
                <a:cs typeface="Times New Roman" pitchFamily="18" charset="0"/>
              </a:rPr>
              <a:t>значимый </a:t>
            </a:r>
            <a:r>
              <a:rPr lang="ru-RU" sz="1800" b="1" dirty="0" smtClean="0">
                <a:cs typeface="Times New Roman" pitchFamily="18" charset="0"/>
              </a:rPr>
              <a:t>документооборот между ФНС и пользователем ККТ </a:t>
            </a:r>
            <a:endParaRPr lang="ru-RU" sz="1800" b="1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473590" y="1144278"/>
            <a:ext cx="3990922" cy="3743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4606184" y="1734128"/>
            <a:ext cx="3718649" cy="31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7755" y="375805"/>
            <a:ext cx="4004561" cy="829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400" dirty="0" smtClean="0"/>
              <a:t>ОТДАЛЕННЫЕ И ТРУДНОДОСТУПНЫЕ МЕСТНОСТИ</a:t>
            </a:r>
            <a:br>
              <a:rPr lang="ru-RU" sz="1400" dirty="0" smtClean="0"/>
            </a:br>
            <a:r>
              <a:rPr lang="ru-RU" sz="1800" i="1" dirty="0" smtClean="0"/>
              <a:t>(Постановление Правительства ХМАО – Югры № 537-п от 22.12.2016)</a:t>
            </a:r>
            <a:endParaRPr lang="ru-RU" sz="1800" i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9546686"/>
              </p:ext>
            </p:extLst>
          </p:nvPr>
        </p:nvGraphicFramePr>
        <p:xfrm>
          <a:off x="417096" y="1491917"/>
          <a:ext cx="7906990" cy="351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7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689934" y="264695"/>
            <a:ext cx="4042610" cy="940462"/>
          </a:xfrm>
          <a:prstGeom prst="rect">
            <a:avLst/>
          </a:prstGeom>
        </p:spPr>
        <p:txBody>
          <a:bodyPr vert="horz" lIns="71307" tIns="35653" rIns="71307" bIns="35653" rtlCol="0" anchor="ctr">
            <a:normAutofit fontScale="90000" lnSpcReduction="10000"/>
          </a:bodyPr>
          <a:lstStyle/>
          <a:p>
            <a:pPr lvl="0" algn="ctr" defTabSz="469035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МЕСТНОСТИ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ОТДАЛЕННЫЕ ОТ СЕТЕЙ СВЯЗИ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defTabSz="469035">
              <a:spcBef>
                <a:spcPct val="0"/>
              </a:spcBef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(Постановление Правительства ХМАО – Югры № 23-П ОТ 27.01.2017)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8035" y="1205157"/>
            <a:ext cx="5510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Населенные пункты Ханты-Мансийского района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095" y="1604704"/>
            <a:ext cx="2935705" cy="255788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5137" y="217370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095" y="1491917"/>
            <a:ext cx="1981199" cy="3039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1) д. Белогорье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2) п. </a:t>
            </a:r>
            <a:r>
              <a:rPr lang="ru-RU" sz="1100" b="1" dirty="0" err="1" smtClean="0">
                <a:solidFill>
                  <a:schemeClr val="bg1"/>
                </a:solidFill>
              </a:rPr>
              <a:t>Выкатной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3) с. Елизарово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4) с. </a:t>
            </a:r>
            <a:r>
              <a:rPr lang="ru-RU" sz="1100" b="1" dirty="0" err="1" smtClean="0">
                <a:solidFill>
                  <a:schemeClr val="bg1"/>
                </a:solidFill>
              </a:rPr>
              <a:t>Зенково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5) п. Кедровый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6) п. Кирпичный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7) п. </a:t>
            </a:r>
            <a:r>
              <a:rPr lang="ru-RU" sz="1100" b="1" dirty="0" err="1" smtClean="0">
                <a:solidFill>
                  <a:schemeClr val="bg1"/>
                </a:solidFill>
              </a:rPr>
              <a:t>Красноленинский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8) с. </a:t>
            </a:r>
            <a:r>
              <a:rPr lang="ru-RU" sz="1100" b="1" dirty="0" err="1" smtClean="0">
                <a:solidFill>
                  <a:schemeClr val="bg1"/>
                </a:solidFill>
              </a:rPr>
              <a:t>Кышик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9) п. </a:t>
            </a:r>
            <a:r>
              <a:rPr lang="ru-RU" sz="1100" b="1" dirty="0" err="1" smtClean="0">
                <a:solidFill>
                  <a:schemeClr val="bg1"/>
                </a:solidFill>
              </a:rPr>
              <a:t>Луговской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10) д. </a:t>
            </a:r>
            <a:r>
              <a:rPr lang="ru-RU" sz="1100" b="1" dirty="0" err="1" smtClean="0">
                <a:solidFill>
                  <a:schemeClr val="bg1"/>
                </a:solidFill>
              </a:rPr>
              <a:t>Лугофилинская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11) д. </a:t>
            </a:r>
            <a:r>
              <a:rPr lang="ru-RU" sz="1100" b="1" dirty="0" err="1" smtClean="0">
                <a:solidFill>
                  <a:schemeClr val="bg1"/>
                </a:solidFill>
              </a:rPr>
              <a:t>Нялина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chemeClr val="bg1"/>
                </a:solidFill>
              </a:rPr>
              <a:t>12) с. </a:t>
            </a:r>
            <a:r>
              <a:rPr lang="ru-RU" sz="1100" b="1" dirty="0" err="1" smtClean="0">
                <a:solidFill>
                  <a:schemeClr val="bg1"/>
                </a:solidFill>
              </a:rPr>
              <a:t>Нялинское</a:t>
            </a:r>
            <a:endParaRPr lang="ru-RU" sz="1100" b="1" dirty="0" smtClean="0">
              <a:solidFill>
                <a:schemeClr val="bg1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74756" y="1512935"/>
            <a:ext cx="2005263" cy="3018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1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13) п. </a:t>
            </a:r>
            <a:r>
              <a:rPr lang="ru-RU" sz="1100" b="1" dirty="0" err="1" smtClean="0"/>
              <a:t>Пырьях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14) с. </a:t>
            </a:r>
            <a:r>
              <a:rPr lang="ru-RU" sz="1100" b="1" dirty="0" err="1" smtClean="0"/>
              <a:t>Реполово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15) с. </a:t>
            </a:r>
            <a:r>
              <a:rPr lang="ru-RU" sz="1100" b="1" dirty="0" err="1" smtClean="0"/>
              <a:t>Селиярово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16) п. Сибирский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/>
              <a:t>17) д. </a:t>
            </a:r>
            <a:r>
              <a:rPr lang="ru-RU" sz="1100" b="1" dirty="0" err="1" smtClean="0"/>
              <a:t>Скрипунова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18) д. </a:t>
            </a:r>
            <a:r>
              <a:rPr lang="ru-RU" sz="1100" b="1" dirty="0" err="1" smtClean="0"/>
              <a:t>Согом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19) с. Троица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/>
              <a:t>20) с. Тюли</a:t>
            </a:r>
          </a:p>
          <a:p>
            <a:pPr>
              <a:lnSpc>
                <a:spcPct val="150000"/>
              </a:lnSpc>
            </a:pPr>
            <a:r>
              <a:rPr lang="ru-RU" sz="1100" b="1" dirty="0" smtClean="0"/>
              <a:t>21) п. </a:t>
            </a:r>
            <a:r>
              <a:rPr lang="ru-RU" sz="1100" b="1" dirty="0" err="1" smtClean="0"/>
              <a:t>Урманный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22) с. </a:t>
            </a:r>
            <a:r>
              <a:rPr lang="ru-RU" sz="1100" b="1" dirty="0" err="1" smtClean="0"/>
              <a:t>Цингалы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r>
              <a:rPr lang="ru-RU" sz="1100" b="1" dirty="0" smtClean="0"/>
              <a:t>23) д. </a:t>
            </a:r>
            <a:r>
              <a:rPr lang="ru-RU" sz="1100" b="1" dirty="0" err="1" smtClean="0"/>
              <a:t>Чембакчина</a:t>
            </a:r>
            <a:endParaRPr lang="ru-RU" sz="1100" b="1" dirty="0" smtClean="0"/>
          </a:p>
          <a:p>
            <a:pPr>
              <a:lnSpc>
                <a:spcPct val="150000"/>
              </a:lnSpc>
            </a:pPr>
            <a:endParaRPr lang="ru-RU" sz="1100" b="1" dirty="0" smtClean="0">
              <a:solidFill>
                <a:schemeClr val="bg1"/>
              </a:solidFill>
            </a:endParaRPr>
          </a:p>
          <a:p>
            <a:pPr defTabSz="1043056">
              <a:spcBef>
                <a:spcPct val="0"/>
              </a:spcBef>
            </a:pPr>
            <a:endParaRPr lang="ru-RU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227943" y="3066695"/>
            <a:ext cx="2926364" cy="238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Номер слайда 5"/>
          <p:cNvSpPr txBox="1">
            <a:spLocks noGrp="1"/>
          </p:cNvSpPr>
          <p:nvPr/>
        </p:nvSpPr>
        <p:spPr bwMode="auto">
          <a:xfrm>
            <a:off x="8393113" y="4522788"/>
            <a:ext cx="50482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1307" tIns="35653" rIns="71307" bIns="35653" anchor="ctr">
            <a:normAutofit/>
          </a:bodyPr>
          <a:lstStyle/>
          <a:p>
            <a:pPr algn="ctr" defTabSz="814388">
              <a:lnSpc>
                <a:spcPts val="1875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9380" name="Rectangle 5"/>
          <p:cNvSpPr>
            <a:spLocks noChangeArrowheads="1"/>
          </p:cNvSpPr>
          <p:nvPr/>
        </p:nvSpPr>
        <p:spPr bwMode="auto">
          <a:xfrm>
            <a:off x="0" y="52546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defTabSz="912813"/>
            <a:endParaRPr lang="ru-RU" altLang="ru-RU" sz="1800"/>
          </a:p>
        </p:txBody>
      </p:sp>
      <p:sp>
        <p:nvSpPr>
          <p:cNvPr id="229385" name="AutoShape 22"/>
          <p:cNvSpPr>
            <a:spLocks noChangeArrowheads="1"/>
          </p:cNvSpPr>
          <p:nvPr/>
        </p:nvSpPr>
        <p:spPr bwMode="auto">
          <a:xfrm>
            <a:off x="417513" y="1270898"/>
            <a:ext cx="629749" cy="628240"/>
          </a:xfrm>
          <a:prstGeom prst="rightArrow">
            <a:avLst>
              <a:gd name="adj1" fmla="val 39074"/>
              <a:gd name="adj2" fmla="val 72310"/>
            </a:avLst>
          </a:prstGeom>
          <a:solidFill>
            <a:schemeClr val="bg1">
              <a:lumMod val="50000"/>
            </a:scheme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dirty="0">
                <a:solidFill>
                  <a:srgbClr val="FF1919"/>
                </a:solidFill>
              </a:rPr>
              <a:t>      </a:t>
            </a:r>
            <a:r>
              <a:rPr lang="ru-RU" sz="1600" dirty="0">
                <a:solidFill>
                  <a:srgbClr val="FF1919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9386" name="AutoShape 23"/>
          <p:cNvSpPr>
            <a:spLocks noChangeArrowheads="1"/>
          </p:cNvSpPr>
          <p:nvPr/>
        </p:nvSpPr>
        <p:spPr bwMode="auto">
          <a:xfrm>
            <a:off x="417513" y="2564790"/>
            <a:ext cx="629749" cy="616072"/>
          </a:xfrm>
          <a:prstGeom prst="rightArrow">
            <a:avLst>
              <a:gd name="adj1" fmla="val 42769"/>
              <a:gd name="adj2" fmla="val 70459"/>
            </a:avLst>
          </a:prstGeom>
          <a:solidFill>
            <a:schemeClr val="bg1">
              <a:lumMod val="50000"/>
            </a:scheme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dirty="0"/>
              <a:t>      </a:t>
            </a:r>
            <a:r>
              <a:rPr lang="ru-RU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9387" name="AutoShape 24"/>
          <p:cNvSpPr>
            <a:spLocks noChangeArrowheads="1"/>
          </p:cNvSpPr>
          <p:nvPr/>
        </p:nvSpPr>
        <p:spPr bwMode="auto">
          <a:xfrm>
            <a:off x="417513" y="3955115"/>
            <a:ext cx="629749" cy="687223"/>
          </a:xfrm>
          <a:prstGeom prst="rightArrow">
            <a:avLst>
              <a:gd name="adj1" fmla="val 45278"/>
              <a:gd name="adj2" fmla="val 56963"/>
            </a:avLst>
          </a:prstGeom>
          <a:solidFill>
            <a:schemeClr val="bg1">
              <a:lumMod val="50000"/>
            </a:scheme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b="1" dirty="0">
                <a:solidFill>
                  <a:srgbClr val="FF1919"/>
                </a:solidFill>
              </a:rPr>
              <a:t>  </a:t>
            </a:r>
            <a:r>
              <a:rPr lang="ru-RU" b="1" dirty="0" smtClean="0">
                <a:solidFill>
                  <a:srgbClr val="FF1919"/>
                </a:solidFill>
              </a:rPr>
              <a:t>    </a:t>
            </a:r>
            <a:r>
              <a:rPr lang="ru-RU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9388" name="AutoShape 26"/>
          <p:cNvSpPr>
            <a:spLocks noChangeArrowheads="1"/>
          </p:cNvSpPr>
          <p:nvPr/>
        </p:nvSpPr>
        <p:spPr bwMode="auto">
          <a:xfrm>
            <a:off x="1047262" y="1070708"/>
            <a:ext cx="7171744" cy="983198"/>
          </a:xfrm>
          <a:prstGeom prst="flowChartAlternateProcess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2200" b="1" dirty="0" smtClean="0">
                <a:solidFill>
                  <a:srgbClr val="000099"/>
                </a:solidFill>
                <a:latin typeface="Arial Narrow" pitchFamily="34" charset="0"/>
              </a:rPr>
              <a:t>Уменьшить сумму исчисленного налога вправе </a:t>
            </a:r>
            <a:r>
              <a:rPr lang="ru-RU" sz="2200" b="1" dirty="0">
                <a:solidFill>
                  <a:srgbClr val="000099"/>
                </a:solidFill>
                <a:latin typeface="Arial Narrow" pitchFamily="34" charset="0"/>
              </a:rPr>
              <a:t>только</a:t>
            </a:r>
          </a:p>
          <a:p>
            <a:pPr algn="ctr" defTabSz="914400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индивидуальные предприниматели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ЕНВД и ПСН</a:t>
            </a:r>
          </a:p>
        </p:txBody>
      </p:sp>
      <p:sp>
        <p:nvSpPr>
          <p:cNvPr id="229389" name="AutoShape 27"/>
          <p:cNvSpPr>
            <a:spLocks noChangeArrowheads="1"/>
          </p:cNvSpPr>
          <p:nvPr/>
        </p:nvSpPr>
        <p:spPr bwMode="auto">
          <a:xfrm>
            <a:off x="1047262" y="2328985"/>
            <a:ext cx="7171744" cy="996597"/>
          </a:xfrm>
          <a:prstGeom prst="flowChartAlternateProcess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2200" b="1" dirty="0">
                <a:solidFill>
                  <a:srgbClr val="000099"/>
                </a:solidFill>
                <a:latin typeface="Arial Narrow" pitchFamily="34" charset="0"/>
              </a:rPr>
              <a:t>Размер </a:t>
            </a:r>
            <a:r>
              <a:rPr lang="ru-RU" sz="2200" b="1" dirty="0" smtClean="0">
                <a:solidFill>
                  <a:srgbClr val="000099"/>
                </a:solidFill>
                <a:latin typeface="Arial Narrow" pitchFamily="34" charset="0"/>
              </a:rPr>
              <a:t>компенсации</a:t>
            </a:r>
            <a:endParaRPr lang="ru-RU" sz="2200" b="1" dirty="0">
              <a:solidFill>
                <a:srgbClr val="000099"/>
              </a:solidFill>
              <a:latin typeface="Arial Narrow" pitchFamily="34" charset="0"/>
            </a:endParaRPr>
          </a:p>
          <a:p>
            <a:pPr algn="ctr" defTabSz="914400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не более 18 тыс. руб. на каждый экземпляр ККТ</a:t>
            </a:r>
          </a:p>
        </p:txBody>
      </p:sp>
      <p:sp>
        <p:nvSpPr>
          <p:cNvPr id="229390" name="AutoShape 28"/>
          <p:cNvSpPr>
            <a:spLocks noChangeArrowheads="1"/>
          </p:cNvSpPr>
          <p:nvPr/>
        </p:nvSpPr>
        <p:spPr bwMode="auto">
          <a:xfrm>
            <a:off x="1047262" y="3648075"/>
            <a:ext cx="7171744" cy="1142756"/>
          </a:xfrm>
          <a:prstGeom prst="flowChartAlternateProcess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2200" b="1" dirty="0">
                <a:solidFill>
                  <a:srgbClr val="000099"/>
                </a:solidFill>
                <a:latin typeface="Arial Narrow" pitchFamily="34" charset="0"/>
              </a:rPr>
              <a:t>Состав суммы расходов </a:t>
            </a:r>
            <a:r>
              <a:rPr lang="ru-RU" sz="2200" b="1" dirty="0" smtClean="0">
                <a:solidFill>
                  <a:srgbClr val="000099"/>
                </a:solidFill>
                <a:latin typeface="Arial Narrow" pitchFamily="34" charset="0"/>
              </a:rPr>
              <a:t>по компенсации из </a:t>
            </a:r>
            <a:r>
              <a:rPr lang="ru-RU" sz="2200" b="1" dirty="0">
                <a:solidFill>
                  <a:srgbClr val="000099"/>
                </a:solidFill>
                <a:latin typeface="Arial Narrow" pitchFamily="34" charset="0"/>
              </a:rPr>
              <a:t>суммы налога</a:t>
            </a:r>
          </a:p>
          <a:p>
            <a:pPr algn="ctr" defTabSz="914400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затраты на покупку ККТ, ФН, ПО, сопутствующие работы и услуги, в том числе модернизация ККТ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17513" y="431753"/>
            <a:ext cx="8480425" cy="461473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>
            <a:lvl1pPr marL="0" marR="0" indent="0" algn="l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Компенсация расходов на приобретение ККТ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(основные моменты)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Номер слайда 5"/>
          <p:cNvSpPr txBox="1">
            <a:spLocks noGrp="1"/>
          </p:cNvSpPr>
          <p:nvPr/>
        </p:nvSpPr>
        <p:spPr bwMode="auto">
          <a:xfrm>
            <a:off x="8393113" y="4522788"/>
            <a:ext cx="50482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1307" tIns="35653" rIns="71307" bIns="35653" anchor="ctr">
            <a:normAutofit/>
          </a:bodyPr>
          <a:lstStyle/>
          <a:p>
            <a:pPr algn="ctr" defTabSz="814388">
              <a:lnSpc>
                <a:spcPts val="1875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9380" name="Rectangle 5"/>
          <p:cNvSpPr>
            <a:spLocks noChangeArrowheads="1"/>
          </p:cNvSpPr>
          <p:nvPr/>
        </p:nvSpPr>
        <p:spPr bwMode="auto">
          <a:xfrm>
            <a:off x="0" y="52546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pPr defTabSz="912813"/>
            <a:endParaRPr lang="ru-RU" altLang="ru-RU" sz="1800"/>
          </a:p>
        </p:txBody>
      </p:sp>
      <p:sp>
        <p:nvSpPr>
          <p:cNvPr id="229384" name="AutoShape 20"/>
          <p:cNvSpPr>
            <a:spLocks noChangeArrowheads="1"/>
          </p:cNvSpPr>
          <p:nvPr/>
        </p:nvSpPr>
        <p:spPr bwMode="auto">
          <a:xfrm>
            <a:off x="197757" y="2179971"/>
            <a:ext cx="773112" cy="848872"/>
          </a:xfrm>
          <a:prstGeom prst="rightArrow">
            <a:avLst>
              <a:gd name="adj1" fmla="val 39074"/>
              <a:gd name="adj2" fmla="val 59462"/>
            </a:avLst>
          </a:prstGeom>
          <a:solidFill>
            <a:schemeClr val="bg1">
              <a:lumMod val="50000"/>
            </a:scheme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ru-RU" b="1" dirty="0">
                <a:solidFill>
                  <a:srgbClr val="FF1919"/>
                </a:solidFill>
              </a:rPr>
              <a:t>       </a:t>
            </a:r>
            <a:r>
              <a:rPr lang="ru-RU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9391" name="AutoShape 29"/>
          <p:cNvSpPr>
            <a:spLocks noChangeArrowheads="1"/>
          </p:cNvSpPr>
          <p:nvPr/>
        </p:nvSpPr>
        <p:spPr bwMode="auto">
          <a:xfrm>
            <a:off x="970869" y="1198620"/>
            <a:ext cx="7339693" cy="3324168"/>
          </a:xfrm>
          <a:prstGeom prst="flowChartAlternateProcess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Особые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условия для ИП, без работников</a:t>
            </a:r>
          </a:p>
          <a:p>
            <a:pPr algn="ctr" defTabSz="91440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ККТ, используемая для торговли и общественного питания,</a:t>
            </a:r>
          </a:p>
          <a:p>
            <a:pPr algn="ctr" defTabSz="91440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для услуг и работ должна быть зарегистрирована с 01.02.2017 по 01.07.2019. Период для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компенсации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– в налоговые периоды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2018-2019 г.г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., но не ранее налогового периода, в котором регистрируется ККТ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17513" y="343877"/>
            <a:ext cx="8726487" cy="461473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>
            <a:lvl1pPr marL="0" marR="0" indent="0" algn="l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Компенсация расходов на приобретение ККТ 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(основные моменты)</a:t>
            </a:r>
            <a:endParaRPr lang="ru-RU" sz="2200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614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18977</TotalTime>
  <Words>772</Words>
  <Application>Microsoft Office PowerPoint</Application>
  <PresentationFormat>Экран (16:9)</PresentationFormat>
  <Paragraphs>140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Внедрение 2 и 3 этапов реформы ККТ</vt:lpstr>
      <vt:lpstr>Преимущества нового порядка применения ККТ</vt:lpstr>
      <vt:lpstr> Месторасположение на сайте ФНС России реестра ККТ (www.nalog.ru) </vt:lpstr>
      <vt:lpstr>Электронная регистрация ККТ</vt:lpstr>
      <vt:lpstr>Презентация PowerPoint</vt:lpstr>
      <vt:lpstr>Личный кабинет пользователя ККТ</vt:lpstr>
      <vt:lpstr> ОТДАЛЕННЫЕ И ТРУДНОДОСТУПНЫЕ МЕСТНОСТИ (Постановление Правительства ХМАО – Югры № 537-п от 22.12.2016)</vt:lpstr>
      <vt:lpstr>Презентация PowerPoint</vt:lpstr>
      <vt:lpstr>Презентация PowerPoint</vt:lpstr>
      <vt:lpstr>Контактные телефоны для обращения по вопросам применения ККТ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Крюков Максим Викторович</cp:lastModifiedBy>
  <cp:revision>881</cp:revision>
  <cp:lastPrinted>2017-12-08T11:24:34Z</cp:lastPrinted>
  <dcterms:created xsi:type="dcterms:W3CDTF">2014-02-04T14:06:09Z</dcterms:created>
  <dcterms:modified xsi:type="dcterms:W3CDTF">2018-08-29T05:14:05Z</dcterms:modified>
</cp:coreProperties>
</file>